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9" r:id="rId13"/>
    <p:sldId id="270" r:id="rId14"/>
    <p:sldId id="266" r:id="rId15"/>
    <p:sldId id="272" r:id="rId16"/>
    <p:sldId id="273" r:id="rId17"/>
    <p:sldId id="274" r:id="rId18"/>
    <p:sldId id="275" r:id="rId19"/>
    <p:sldId id="276" r:id="rId20"/>
    <p:sldId id="267" r:id="rId21"/>
    <p:sldId id="277" r:id="rId22"/>
    <p:sldId id="278" r:id="rId23"/>
    <p:sldId id="279" r:id="rId24"/>
    <p:sldId id="280" r:id="rId25"/>
    <p:sldId id="281" r:id="rId26"/>
    <p:sldId id="268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8F98-09AC-4619-A8CC-39C5542928B5}" type="datetimeFigureOut">
              <a:rPr lang="zh-CN" altLang="en-US" smtClean="0"/>
              <a:pPr/>
              <a:t>2014/9/15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60E1-5692-448C-A669-55EA0EF58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Low-rank Matrix Factorization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Feng</a:t>
            </a:r>
            <a:r>
              <a:rPr lang="en-US" altLang="zh-CN" dirty="0" smtClean="0"/>
              <a:t> Shi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Missing Data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Alternation method</a:t>
            </a:r>
          </a:p>
          <a:p>
            <a:r>
              <a:rPr lang="en-US" altLang="zh-CN" dirty="0" smtClean="0"/>
              <a:t>Rewritten              into a simpler form without </a:t>
            </a:r>
            <a:r>
              <a:rPr lang="en-US" altLang="zh-CN" i="1" dirty="0" smtClean="0"/>
              <a:t>M </a:t>
            </a:r>
          </a:p>
          <a:p>
            <a:r>
              <a:rPr lang="en-US" altLang="zh-CN" dirty="0" smtClean="0"/>
              <a:t>Repeat</a:t>
            </a:r>
          </a:p>
          <a:p>
            <a:r>
              <a:rPr lang="en-US" altLang="zh-CN" dirty="0" smtClean="0"/>
              <a:t>    1: compute </a:t>
            </a:r>
            <a:r>
              <a:rPr lang="en-US" altLang="zh-CN" i="1" dirty="0" smtClean="0"/>
              <a:t>B</a:t>
            </a:r>
            <a:r>
              <a:rPr lang="en-US" altLang="zh-CN" dirty="0" smtClean="0"/>
              <a:t> to minimize error function</a:t>
            </a:r>
          </a:p>
          <a:p>
            <a:r>
              <a:rPr lang="en-US" altLang="zh-CN" dirty="0" smtClean="0"/>
              <a:t>    2: compute </a:t>
            </a:r>
            <a:r>
              <a:rPr lang="en-US" altLang="zh-CN" i="1" dirty="0" smtClean="0"/>
              <a:t>C</a:t>
            </a:r>
            <a:r>
              <a:rPr lang="en-US" altLang="zh-CN" dirty="0" smtClean="0"/>
              <a:t> to minimize error function</a:t>
            </a:r>
          </a:p>
          <a:p>
            <a:r>
              <a:rPr lang="en-US" altLang="zh-CN" dirty="0" err="1" smtClean="0"/>
              <a:t>Utill</a:t>
            </a:r>
            <a:r>
              <a:rPr lang="en-US" altLang="zh-CN" dirty="0" smtClean="0"/>
              <a:t> convergence</a:t>
            </a:r>
            <a:endParaRPr lang="zh-CN" altLang="en-US" dirty="0" smtClean="0"/>
          </a:p>
          <a:p>
            <a:endParaRPr lang="zh-CN" alt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559043" y="2285992"/>
          <a:ext cx="1084263" cy="463550"/>
        </p:xfrm>
        <a:graphic>
          <a:graphicData uri="http://schemas.openxmlformats.org/presentationml/2006/ole">
            <p:oleObj spid="_x0000_s26626" name="公式" r:id="rId3" imgW="4824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Alternated Least Squares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1: </a:t>
            </a:r>
            <a:endParaRPr lang="zh-CN" alt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457702" y="2405063"/>
          <a:ext cx="3829050" cy="952500"/>
        </p:xfrm>
        <a:graphic>
          <a:graphicData uri="http://schemas.openxmlformats.org/presentationml/2006/ole">
            <p:oleObj spid="_x0000_s22530" name="公式" r:id="rId3" imgW="1701720" imgH="44424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357290" y="1643050"/>
          <a:ext cx="5057775" cy="490537"/>
        </p:xfrm>
        <a:graphic>
          <a:graphicData uri="http://schemas.openxmlformats.org/presentationml/2006/ole">
            <p:oleObj spid="_x0000_s22531" name="公式" r:id="rId4" imgW="2247840" imgH="2286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14348" y="2405063"/>
          <a:ext cx="3429000" cy="952500"/>
        </p:xfrm>
        <a:graphic>
          <a:graphicData uri="http://schemas.openxmlformats.org/presentationml/2006/ole">
            <p:oleObj spid="_x0000_s22532" name="公式" r:id="rId5" imgW="1523880" imgH="44424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357422" y="4708545"/>
          <a:ext cx="3257550" cy="1577975"/>
        </p:xfrm>
        <a:graphic>
          <a:graphicData uri="http://schemas.openxmlformats.org/presentationml/2006/ole">
            <p:oleObj spid="_x0000_s22533" name="公式" r:id="rId6" imgW="1447560" imgH="73656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71472" y="3659194"/>
          <a:ext cx="8172451" cy="627062"/>
        </p:xfrm>
        <a:graphic>
          <a:graphicData uri="http://schemas.openxmlformats.org/presentationml/2006/ole">
            <p:oleObj spid="_x0000_s22534" name="公式" r:id="rId7" imgW="363204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Alternated Least Squares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Linear system of equations: </a:t>
            </a:r>
            <a:r>
              <a:rPr lang="en-US" altLang="zh-CN" i="1" dirty="0" smtClean="0"/>
              <a:t>Ax=b</a:t>
            </a:r>
          </a:p>
          <a:p>
            <a:endParaRPr lang="zh-CN" alt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857224" y="1857364"/>
          <a:ext cx="4278312" cy="598488"/>
        </p:xfrm>
        <a:graphic>
          <a:graphicData uri="http://schemas.openxmlformats.org/presentationml/2006/ole">
            <p:oleObj spid="_x0000_s23554" name="公式" r:id="rId3" imgW="1904760" imgH="27936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357290" y="3714756"/>
          <a:ext cx="5734050" cy="571500"/>
        </p:xfrm>
        <a:graphic>
          <a:graphicData uri="http://schemas.openxmlformats.org/presentationml/2006/ole">
            <p:oleObj spid="_x0000_s23556" name="公式" r:id="rId4" imgW="255240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Alternated Least Squares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2:</a:t>
            </a:r>
            <a:endParaRPr lang="zh-CN" alt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485900" y="1571612"/>
          <a:ext cx="3086100" cy="1525587"/>
        </p:xfrm>
        <a:graphic>
          <a:graphicData uri="http://schemas.openxmlformats.org/presentationml/2006/ole">
            <p:oleObj spid="_x0000_s24578" name="公式" r:id="rId3" imgW="1371600" imgH="7110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743478" y="1871663"/>
          <a:ext cx="3829050" cy="925512"/>
        </p:xfrm>
        <a:graphic>
          <a:graphicData uri="http://schemas.openxmlformats.org/presentationml/2006/ole">
            <p:oleObj spid="_x0000_s24580" name="公式" r:id="rId4" imgW="1701720" imgH="43164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400275" y="4154504"/>
          <a:ext cx="4143375" cy="1631950"/>
        </p:xfrm>
        <a:graphic>
          <a:graphicData uri="http://schemas.openxmlformats.org/presentationml/2006/ole">
            <p:oleObj spid="_x0000_s24581" name="公式" r:id="rId5" imgW="1841400" imgH="76176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928662" y="3357562"/>
          <a:ext cx="7086600" cy="517525"/>
        </p:xfrm>
        <a:graphic>
          <a:graphicData uri="http://schemas.openxmlformats.org/presentationml/2006/ole">
            <p:oleObj spid="_x0000_s24582" name="公式" r:id="rId6" imgW="3149280" imgH="24120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074169" y="6000768"/>
          <a:ext cx="2795587" cy="488950"/>
        </p:xfrm>
        <a:graphic>
          <a:graphicData uri="http://schemas.openxmlformats.org/presentationml/2006/ole">
            <p:oleObj spid="_x0000_s24583" name="公式" r:id="rId7" imgW="1244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Wiberg</a:t>
            </a:r>
            <a:r>
              <a:rPr lang="en-US" altLang="zh-CN" dirty="0" smtClean="0"/>
              <a:t>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1:</a:t>
            </a:r>
          </a:p>
          <a:p>
            <a:r>
              <a:rPr lang="en-US" altLang="zh-CN" dirty="0" smtClean="0"/>
              <a:t>2:   Using </a:t>
            </a:r>
            <a:r>
              <a:rPr lang="en-US" altLang="zh-CN" dirty="0" err="1" smtClean="0"/>
              <a:t>Levenberg</a:t>
            </a:r>
            <a:r>
              <a:rPr lang="en-US" altLang="zh-CN" dirty="0" smtClean="0"/>
              <a:t>–Marquardt algorithm to compute </a:t>
            </a:r>
            <a:r>
              <a:rPr lang="en-US" altLang="zh-CN" i="1" dirty="0" smtClean="0"/>
              <a:t>B</a:t>
            </a:r>
            <a:r>
              <a:rPr lang="en-US" altLang="zh-CN" dirty="0" smtClean="0"/>
              <a:t>;</a:t>
            </a:r>
            <a:endParaRPr lang="zh-CN" altLang="en-US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543175" y="2619375"/>
          <a:ext cx="3829050" cy="952500"/>
        </p:xfrm>
        <a:graphic>
          <a:graphicData uri="http://schemas.openxmlformats.org/presentationml/2006/ole">
            <p:oleObj spid="_x0000_s25603" name="公式" r:id="rId3" imgW="1701720" imgH="44424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928794" y="1833558"/>
          <a:ext cx="5057775" cy="490537"/>
        </p:xfrm>
        <a:graphic>
          <a:graphicData uri="http://schemas.openxmlformats.org/presentationml/2006/ole">
            <p:oleObj spid="_x0000_s25604" name="公式" r:id="rId4" imgW="2247840" imgH="22860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428728" y="3929066"/>
          <a:ext cx="5734050" cy="571500"/>
        </p:xfrm>
        <a:graphic>
          <a:graphicData uri="http://schemas.openxmlformats.org/presentationml/2006/ole">
            <p:oleObj spid="_x0000_s25605" name="公式" r:id="rId5" imgW="255240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C:\Users\songhongying\Desktop\图片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500306"/>
            <a:ext cx="6438096" cy="363809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Levenberg</a:t>
            </a:r>
            <a:r>
              <a:rPr lang="en-US" altLang="zh-CN" dirty="0" smtClean="0"/>
              <a:t>–Marquardt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Seek        such that: </a:t>
            </a:r>
            <a:endParaRPr lang="zh-CN" alt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85918" y="1717665"/>
          <a:ext cx="542925" cy="354013"/>
        </p:xfrm>
        <a:graphic>
          <a:graphicData uri="http://schemas.openxmlformats.org/presentationml/2006/ole">
            <p:oleObj spid="_x0000_s27650" name="公式" r:id="rId4" imgW="241200" imgH="16488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557713" y="3848100"/>
          <a:ext cx="1400175" cy="517525"/>
        </p:xfrm>
        <a:graphic>
          <a:graphicData uri="http://schemas.openxmlformats.org/presentationml/2006/ole">
            <p:oleObj spid="_x0000_s27652" name="公式" r:id="rId5" imgW="622080" imgH="24120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5929313" y="2846388"/>
          <a:ext cx="628650" cy="517525"/>
        </p:xfrm>
        <a:graphic>
          <a:graphicData uri="http://schemas.openxmlformats.org/presentationml/2006/ole">
            <p:oleObj spid="_x0000_s27654" name="公式" r:id="rId6" imgW="279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Levenberg</a:t>
            </a:r>
            <a:r>
              <a:rPr lang="en-US" altLang="zh-CN" dirty="0" smtClean="0"/>
              <a:t>–Marquardt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00034" y="1676398"/>
          <a:ext cx="7458075" cy="1466850"/>
        </p:xfrm>
        <a:graphic>
          <a:graphicData uri="http://schemas.openxmlformats.org/presentationml/2006/ole">
            <p:oleObj spid="_x0000_s28675" name="公式" r:id="rId3" imgW="3314520" imgH="68580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28596" y="3717934"/>
          <a:ext cx="7572375" cy="925512"/>
        </p:xfrm>
        <a:graphic>
          <a:graphicData uri="http://schemas.openxmlformats.org/presentationml/2006/ole">
            <p:oleObj spid="_x0000_s28676" name="公式" r:id="rId4" imgW="3365280" imgH="431640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585913" y="5000644"/>
          <a:ext cx="5257800" cy="1143000"/>
        </p:xfrm>
        <a:graphic>
          <a:graphicData uri="http://schemas.openxmlformats.org/presentationml/2006/ole">
            <p:oleObj spid="_x0000_s28677" name="公式" r:id="rId5" imgW="233676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Levenberg</a:t>
            </a:r>
            <a:r>
              <a:rPr lang="en-US" altLang="zh-CN" dirty="0" smtClean="0"/>
              <a:t>–Marquardt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57213" y="1643063"/>
          <a:ext cx="8001000" cy="952500"/>
        </p:xfrm>
        <a:graphic>
          <a:graphicData uri="http://schemas.openxmlformats.org/presentationml/2006/ole">
            <p:oleObj spid="_x0000_s29698" name="公式" r:id="rId3" imgW="3555720" imgH="4442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85809" y="3119442"/>
          <a:ext cx="7058025" cy="952500"/>
        </p:xfrm>
        <a:graphic>
          <a:graphicData uri="http://schemas.openxmlformats.org/presentationml/2006/ole">
            <p:oleObj spid="_x0000_s29700" name="公式" r:id="rId4" imgW="3136680" imgH="4442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42910" y="4724412"/>
          <a:ext cx="2257425" cy="434975"/>
        </p:xfrm>
        <a:graphic>
          <a:graphicData uri="http://schemas.openxmlformats.org/presentationml/2006/ole">
            <p:oleObj spid="_x0000_s29701" name="公式" r:id="rId5" imgW="1002960" imgH="20304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571472" y="5510230"/>
          <a:ext cx="3914775" cy="490538"/>
        </p:xfrm>
        <a:graphic>
          <a:graphicData uri="http://schemas.openxmlformats.org/presentationml/2006/ole">
            <p:oleObj spid="_x0000_s29702" name="公式" r:id="rId6" imgW="1739880" imgH="22860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5000655" y="4938726"/>
          <a:ext cx="3857625" cy="571500"/>
        </p:xfrm>
        <a:graphic>
          <a:graphicData uri="http://schemas.openxmlformats.org/presentationml/2006/ole">
            <p:oleObj spid="_x0000_s29703" name="公式" r:id="rId7" imgW="1714320" imgH="266400" progId="Equation.3">
              <p:embed/>
            </p:oleObj>
          </a:graphicData>
        </a:graphic>
      </p:graphicFrame>
      <p:sp>
        <p:nvSpPr>
          <p:cNvPr id="10" name="右大括号 9"/>
          <p:cNvSpPr/>
          <p:nvPr/>
        </p:nvSpPr>
        <p:spPr>
          <a:xfrm>
            <a:off x="4572000" y="4652974"/>
            <a:ext cx="357190" cy="121444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Levenberg</a:t>
            </a:r>
            <a:r>
              <a:rPr lang="en-US" altLang="zh-CN" dirty="0" smtClean="0"/>
              <a:t>–Marquardt Algorithm</a:t>
            </a:r>
            <a:endParaRPr lang="zh-CN" alt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714348" y="1643050"/>
          <a:ext cx="6372225" cy="1035050"/>
        </p:xfrm>
        <a:graphic>
          <a:graphicData uri="http://schemas.openxmlformats.org/presentationml/2006/ole">
            <p:oleObj spid="_x0000_s30722" name="公式" r:id="rId3" imgW="2831760" imgH="48240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714348" y="2992446"/>
          <a:ext cx="7058025" cy="1579562"/>
        </p:xfrm>
        <a:graphic>
          <a:graphicData uri="http://schemas.openxmlformats.org/presentationml/2006/ole">
            <p:oleObj spid="_x0000_s30723" name="公式" r:id="rId4" imgW="3136680" imgH="73656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>
            <p:ph idx="1"/>
          </p:nvPr>
        </p:nvGraphicFramePr>
        <p:xfrm>
          <a:off x="714348" y="4989513"/>
          <a:ext cx="5006975" cy="1020762"/>
        </p:xfrm>
        <a:graphic>
          <a:graphicData uri="http://schemas.openxmlformats.org/presentationml/2006/ole">
            <p:oleObj spid="_x0000_s30724" name="公式" r:id="rId5" imgW="261612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ALS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Wiberg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ALS algorithm is preferred under mild conditions. </a:t>
            </a:r>
          </a:p>
          <a:p>
            <a:r>
              <a:rPr lang="en-US" altLang="zh-CN" dirty="0" smtClean="0"/>
              <a:t>As missing and noise increase, the </a:t>
            </a:r>
            <a:r>
              <a:rPr lang="en-US" altLang="zh-CN" dirty="0" err="1" smtClean="0"/>
              <a:t>coveraged</a:t>
            </a:r>
            <a:r>
              <a:rPr lang="en-US" altLang="zh-CN" dirty="0" smtClean="0"/>
              <a:t> time and </a:t>
            </a:r>
            <a:r>
              <a:rPr lang="en-US" altLang="zh-CN" dirty="0" err="1" smtClean="0"/>
              <a:t>coveraged</a:t>
            </a:r>
            <a:r>
              <a:rPr lang="en-US" altLang="zh-CN" dirty="0" smtClean="0"/>
              <a:t> rate of </a:t>
            </a:r>
            <a:r>
              <a:rPr lang="en-US" altLang="zh-CN" dirty="0" err="1" smtClean="0"/>
              <a:t>Wiberg</a:t>
            </a:r>
            <a:r>
              <a:rPr lang="en-US" altLang="zh-CN" dirty="0" smtClean="0"/>
              <a:t> are much better than those of ALS.</a:t>
            </a:r>
          </a:p>
          <a:p>
            <a:r>
              <a:rPr lang="en-US" altLang="zh-CN" dirty="0" smtClean="0"/>
              <a:t>Hybrid method: taking results of ALS as initialization. ALS switches to </a:t>
            </a:r>
            <a:r>
              <a:rPr lang="en-US" altLang="zh-CN" dirty="0" err="1" smtClean="0"/>
              <a:t>Wiberg</a:t>
            </a:r>
            <a:r>
              <a:rPr lang="en-US" altLang="zh-CN" dirty="0" smtClean="0"/>
              <a:t> after it iterates 20 times.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Papers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On the </a:t>
            </a:r>
            <a:r>
              <a:rPr lang="en-US" altLang="zh-CN" dirty="0" err="1" smtClean="0"/>
              <a:t>Wiberg</a:t>
            </a:r>
            <a:r>
              <a:rPr lang="en-US" altLang="zh-CN" dirty="0" smtClean="0"/>
              <a:t> algorithm for matrix </a:t>
            </a:r>
            <a:r>
              <a:rPr lang="en-US" altLang="zh-CN" dirty="0"/>
              <a:t>f</a:t>
            </a:r>
            <a:r>
              <a:rPr lang="en-US" altLang="zh-CN" dirty="0" smtClean="0"/>
              <a:t>actorization in the presence of missing </a:t>
            </a:r>
            <a:r>
              <a:rPr lang="en-US" altLang="zh-CN" dirty="0"/>
              <a:t>c</a:t>
            </a:r>
            <a:r>
              <a:rPr lang="en-US" altLang="zh-CN" dirty="0" smtClean="0"/>
              <a:t>omponents, 2006, IJCV</a:t>
            </a:r>
          </a:p>
          <a:p>
            <a:r>
              <a:rPr lang="en-US" altLang="zh-CN" dirty="0" smtClean="0"/>
              <a:t>Computing smooth time-trajectories for camera and deformable </a:t>
            </a:r>
            <a:r>
              <a:rPr lang="en-US" altLang="zh-CN" dirty="0"/>
              <a:t>s</a:t>
            </a:r>
            <a:r>
              <a:rPr lang="en-US" altLang="zh-CN" dirty="0" smtClean="0"/>
              <a:t>hape in structure from motion with </a:t>
            </a:r>
            <a:r>
              <a:rPr lang="en-US" altLang="zh-CN" dirty="0"/>
              <a:t>o</a:t>
            </a:r>
            <a:r>
              <a:rPr lang="en-US" altLang="zh-CN" dirty="0" smtClean="0"/>
              <a:t>cclusion, 2011, TPAMI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Column Space Fitting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Motivation: eliminating redundant variables to reduce computational efficiency, memory storage and possibly undesired local optimum</a:t>
            </a:r>
          </a:p>
          <a:p>
            <a:endParaRPr lang="zh-CN" alt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714348" y="3663964"/>
          <a:ext cx="3829050" cy="952500"/>
        </p:xfrm>
        <a:graphic>
          <a:graphicData uri="http://schemas.openxmlformats.org/presentationml/2006/ole">
            <p:oleObj spid="_x0000_s31746" name="公式" r:id="rId3" imgW="1701720" imgH="44424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172075" y="3905250"/>
          <a:ext cx="3743325" cy="1470025"/>
        </p:xfrm>
        <a:graphic>
          <a:graphicData uri="http://schemas.openxmlformats.org/presentationml/2006/ole">
            <p:oleObj spid="_x0000_s31747" name="公式" r:id="rId4" imgW="1663560" imgH="685800" progId="Equation.3">
              <p:embed/>
            </p:oleObj>
          </a:graphicData>
        </a:graphic>
      </p:graphicFrame>
      <p:sp>
        <p:nvSpPr>
          <p:cNvPr id="7" name="右大括号 6"/>
          <p:cNvSpPr/>
          <p:nvPr/>
        </p:nvSpPr>
        <p:spPr>
          <a:xfrm>
            <a:off x="4572000" y="4021154"/>
            <a:ext cx="357190" cy="121444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71423" y="4857760"/>
          <a:ext cx="4371975" cy="571500"/>
        </p:xfrm>
        <a:graphic>
          <a:graphicData uri="http://schemas.openxmlformats.org/presentationml/2006/ole">
            <p:oleObj spid="_x0000_s31749" name="公式" r:id="rId5" imgW="194292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Column Space Fitting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00034" y="1643050"/>
          <a:ext cx="5457825" cy="1962150"/>
        </p:xfrm>
        <a:graphic>
          <a:graphicData uri="http://schemas.openxmlformats.org/presentationml/2006/ole">
            <p:oleObj spid="_x0000_s33794" name="公式" r:id="rId3" imgW="2425680" imgH="91440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85838" y="4000500"/>
          <a:ext cx="6543675" cy="488950"/>
        </p:xfrm>
        <a:graphic>
          <a:graphicData uri="http://schemas.openxmlformats.org/presentationml/2006/ole">
            <p:oleObj spid="_x0000_s33797" name="公式" r:id="rId4" imgW="2908080" imgH="228600" progId="Equation.3">
              <p:embed/>
            </p:oleObj>
          </a:graphicData>
        </a:graphic>
      </p:graphicFrame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Column Space Fitting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785786" y="1785926"/>
          <a:ext cx="6999287" cy="2584450"/>
        </p:xfrm>
        <a:graphic>
          <a:graphicData uri="http://schemas.openxmlformats.org/presentationml/2006/ole">
            <p:oleObj spid="_x0000_s35842" name="公式" r:id="rId3" imgW="3060360" imgH="1130040" progId="Equation.3">
              <p:embed/>
            </p:oleObj>
          </a:graphicData>
        </a:graphic>
      </p:graphicFrame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Column Space Fitting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85720" y="1857364"/>
          <a:ext cx="3500438" cy="541337"/>
        </p:xfrm>
        <a:graphic>
          <a:graphicData uri="http://schemas.openxmlformats.org/presentationml/2006/ole">
            <p:oleObj spid="_x0000_s36866" name="公式" r:id="rId3" imgW="1333500" imgH="2032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04797" y="2857500"/>
          <a:ext cx="8624887" cy="1625600"/>
        </p:xfrm>
        <a:graphic>
          <a:graphicData uri="http://schemas.openxmlformats.org/presentationml/2006/ole">
            <p:oleObj spid="_x0000_s36867" name="公式" r:id="rId4" imgW="3771720" imgH="711000" progId="Equation.3">
              <p:embed/>
            </p:oleObj>
          </a:graphicData>
        </a:graphic>
      </p:graphicFrame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Column Space Fitting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550891" y="1857364"/>
          <a:ext cx="8093075" cy="1454150"/>
        </p:xfrm>
        <a:graphic>
          <a:graphicData uri="http://schemas.openxmlformats.org/presentationml/2006/ole">
            <p:oleObj spid="_x0000_s37890" name="公式" r:id="rId3" imgW="297180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Column Space Fitting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second term in                      is ignored since</a:t>
            </a:r>
          </a:p>
          <a:p>
            <a:r>
              <a:rPr lang="en-US" altLang="zh-CN" dirty="0" smtClean="0"/>
              <a:t>So, there is no </a:t>
            </a:r>
            <a:r>
              <a:rPr lang="en-US" dirty="0" smtClean="0"/>
              <a:t> difference in </a:t>
            </a:r>
            <a:r>
              <a:rPr lang="en-US" dirty="0" smtClean="0"/>
              <a:t>calculating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since</a:t>
            </a:r>
          </a:p>
          <a:p>
            <a:pPr>
              <a:buNone/>
            </a:pPr>
            <a:r>
              <a:rPr lang="en-US" dirty="0" smtClean="0"/>
              <a:t>     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is approximated</a:t>
            </a:r>
          </a:p>
          <a:p>
            <a:pPr>
              <a:buNone/>
            </a:pPr>
            <a:r>
              <a:rPr lang="en-US" dirty="0" smtClean="0"/>
              <a:t>            </a:t>
            </a:r>
            <a:endParaRPr lang="zh-CN" altLang="en-US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550863" y="1785926"/>
          <a:ext cx="3371850" cy="488950"/>
        </p:xfrm>
        <a:graphic>
          <a:graphicData uri="http://schemas.openxmlformats.org/presentationml/2006/ole">
            <p:oleObj spid="_x0000_s38916" name="公式" r:id="rId3" imgW="1498320" imgH="228600" progId="Equation.3">
              <p:embed/>
            </p:oleObj>
          </a:graphicData>
        </a:graphic>
      </p:graphicFrame>
      <p:graphicFrame>
        <p:nvGraphicFramePr>
          <p:cNvPr id="38927" name="Object 15"/>
          <p:cNvGraphicFramePr>
            <a:graphicFrameLocks noChangeAspect="1"/>
          </p:cNvGraphicFramePr>
          <p:nvPr/>
        </p:nvGraphicFramePr>
        <p:xfrm>
          <a:off x="4143372" y="2868612"/>
          <a:ext cx="1885950" cy="488950"/>
        </p:xfrm>
        <a:graphic>
          <a:graphicData uri="http://schemas.openxmlformats.org/presentationml/2006/ole">
            <p:oleObj spid="_x0000_s38927" name="公式" r:id="rId4" imgW="838080" imgH="228600" progId="Equation.3">
              <p:embed/>
            </p:oleObj>
          </a:graphicData>
        </a:graphic>
      </p:graphicFrame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1828806" y="3286124"/>
          <a:ext cx="3600450" cy="625475"/>
        </p:xfrm>
        <a:graphic>
          <a:graphicData uri="http://schemas.openxmlformats.org/presentationml/2006/ole">
            <p:oleObj spid="_x0000_s38928" name="公式" r:id="rId5" imgW="1600200" imgH="291960" progId="Equation.3">
              <p:embed/>
            </p:oleObj>
          </a:graphicData>
        </a:graphic>
      </p:graphicFrame>
      <p:graphicFrame>
        <p:nvGraphicFramePr>
          <p:cNvPr id="38930" name="Object 18"/>
          <p:cNvGraphicFramePr>
            <a:graphicFrameLocks noChangeAspect="1"/>
          </p:cNvGraphicFramePr>
          <p:nvPr/>
        </p:nvGraphicFramePr>
        <p:xfrm>
          <a:off x="7429520" y="3857628"/>
          <a:ext cx="1075772" cy="571504"/>
        </p:xfrm>
        <a:graphic>
          <a:graphicData uri="http://schemas.openxmlformats.org/presentationml/2006/ole">
            <p:oleObj spid="_x0000_s38930" name="公式" r:id="rId6" imgW="406080" imgH="215640" progId="Equation.3">
              <p:embed/>
            </p:oleObj>
          </a:graphicData>
        </a:graphic>
      </p:graphicFrame>
      <p:graphicFrame>
        <p:nvGraphicFramePr>
          <p:cNvPr id="38931" name="Object 19"/>
          <p:cNvGraphicFramePr>
            <a:graphicFrameLocks noChangeAspect="1"/>
          </p:cNvGraphicFramePr>
          <p:nvPr/>
        </p:nvGraphicFramePr>
        <p:xfrm>
          <a:off x="1857356" y="4286256"/>
          <a:ext cx="3000375" cy="952500"/>
        </p:xfrm>
        <a:graphic>
          <a:graphicData uri="http://schemas.openxmlformats.org/presentationml/2006/ole">
            <p:oleObj spid="_x0000_s38931" name="公式" r:id="rId7" imgW="1333440" imgH="444240" progId="Equation.3">
              <p:embed/>
            </p:oleObj>
          </a:graphicData>
        </a:graphic>
      </p:graphicFrame>
      <p:graphicFrame>
        <p:nvGraphicFramePr>
          <p:cNvPr id="38932" name="Object 20"/>
          <p:cNvGraphicFramePr>
            <a:graphicFrameLocks noChangeAspect="1"/>
          </p:cNvGraphicFramePr>
          <p:nvPr/>
        </p:nvGraphicFramePr>
        <p:xfrm>
          <a:off x="857224" y="5643578"/>
          <a:ext cx="1428750" cy="490537"/>
        </p:xfrm>
        <a:graphic>
          <a:graphicData uri="http://schemas.openxmlformats.org/presentationml/2006/ole">
            <p:oleObj spid="_x0000_s38932" name="公式" r:id="rId8" imgW="634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zh-CN" sz="9600" dirty="0" smtClean="0"/>
              <a:t>END</a:t>
            </a:r>
            <a:endParaRPr lang="zh-CN" alt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Low-rank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Motivation: Utilizing the extracted trajectories to denote a video.</a:t>
            </a:r>
          </a:p>
          <a:p>
            <a:r>
              <a:rPr lang="en-US" altLang="zh-CN" dirty="0" smtClean="0"/>
              <a:t>Assuming a video have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frames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trajectories:</a:t>
            </a:r>
          </a:p>
          <a:p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900363" y="3429000"/>
          <a:ext cx="3424237" cy="2500313"/>
        </p:xfrm>
        <a:graphic>
          <a:graphicData uri="http://schemas.openxmlformats.org/presentationml/2006/ole">
            <p:oleObj spid="_x0000_s1029" name="公式" r:id="rId3" imgW="152388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Low-rank?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is a commonly accepted assumption in computer vision field.</a:t>
            </a:r>
          </a:p>
          <a:p>
            <a:r>
              <a:rPr lang="en-US" altLang="zh-CN" dirty="0" err="1" smtClean="0"/>
              <a:t>SfM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NRSfM</a:t>
            </a:r>
            <a:r>
              <a:rPr lang="en-US" altLang="zh-CN" dirty="0" smtClean="0"/>
              <a:t>, Motion segmentation…</a:t>
            </a:r>
          </a:p>
          <a:p>
            <a:r>
              <a:rPr lang="en-US" altLang="zh-CN" dirty="0" smtClean="0"/>
              <a:t>Low-rank assumption comes from </a:t>
            </a:r>
            <a:r>
              <a:rPr lang="en-US" altLang="zh-CN" dirty="0" err="1" smtClean="0"/>
              <a:t>spaio</a:t>
            </a:r>
            <a:r>
              <a:rPr lang="en-US" altLang="zh-CN" dirty="0" smtClean="0"/>
              <a:t>-temporal regularity of motion</a:t>
            </a:r>
          </a:p>
          <a:p>
            <a:r>
              <a:rPr lang="en-US" altLang="zh-CN" dirty="0" smtClean="0"/>
              <a:t>A simple sample is translational motion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Low-rank?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Rank of 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 is 4, assume low-rank cannot changed by projection </a:t>
            </a:r>
            <a:endParaRPr lang="zh-CN" altLang="en-US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714612" y="1530365"/>
          <a:ext cx="3852863" cy="3970337"/>
        </p:xfrm>
        <a:graphic>
          <a:graphicData uri="http://schemas.openxmlformats.org/presentationml/2006/ole">
            <p:oleObj spid="_x0000_s16386" name="公式" r:id="rId3" imgW="1714320" imgH="18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Low-rank?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Complex motion will induce higher rank of </a:t>
            </a:r>
            <a:r>
              <a:rPr lang="en-US" altLang="zh-CN" i="1" dirty="0" smtClean="0"/>
              <a:t>W</a:t>
            </a:r>
            <a:endParaRPr lang="en-US" altLang="zh-CN" i="1" dirty="0"/>
          </a:p>
          <a:p>
            <a:r>
              <a:rPr lang="en-US" altLang="zh-CN" dirty="0"/>
              <a:t>T</a:t>
            </a:r>
            <a:r>
              <a:rPr lang="en-US" altLang="zh-CN" dirty="0" smtClean="0"/>
              <a:t>he rank of </a:t>
            </a:r>
            <a:r>
              <a:rPr lang="en-US" altLang="zh-CN" i="1" dirty="0" smtClean="0"/>
              <a:t>W</a:t>
            </a:r>
            <a:r>
              <a:rPr lang="en-US" altLang="zh-CN" dirty="0" smtClean="0"/>
              <a:t> is still assumed to be much smaller than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This is so called “Low-rank”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Low-rank Matrix Factorization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acquired matrix </a:t>
            </a:r>
            <a:r>
              <a:rPr lang="en-US" altLang="zh-CN" i="1" dirty="0" smtClean="0"/>
              <a:t>W</a:t>
            </a:r>
            <a:r>
              <a:rPr lang="en-US" altLang="zh-CN" dirty="0" smtClean="0"/>
              <a:t> is usually full rank due to inevitable noise in real cases</a:t>
            </a:r>
          </a:p>
          <a:p>
            <a:r>
              <a:rPr lang="en-US" altLang="zh-CN" dirty="0" smtClean="0"/>
              <a:t>This fact is not complied with the low-rank assumption</a:t>
            </a:r>
          </a:p>
          <a:p>
            <a:r>
              <a:rPr lang="en-US" altLang="zh-CN" dirty="0" smtClean="0"/>
              <a:t>Low-rank matrix factorization can be used to addressed this contradiction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Compute two matrices                               to minimize:</a:t>
            </a:r>
          </a:p>
          <a:p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r>
              <a:rPr lang="en-US" altLang="zh-CN" dirty="0" smtClean="0"/>
              <a:t>When </a:t>
            </a:r>
            <a:r>
              <a:rPr lang="en-US" altLang="zh-CN" i="1" dirty="0" smtClean="0"/>
              <a:t>W</a:t>
            </a:r>
            <a:r>
              <a:rPr lang="en-US" altLang="zh-CN" dirty="0" smtClean="0"/>
              <a:t> is complete, one can use the singular </a:t>
            </a:r>
            <a:r>
              <a:rPr lang="en-US" altLang="zh-CN" dirty="0"/>
              <a:t>value </a:t>
            </a:r>
            <a:r>
              <a:rPr lang="en-US" altLang="zh-CN" dirty="0" smtClean="0"/>
              <a:t>decomposition (SVD).</a:t>
            </a:r>
          </a:p>
          <a:p>
            <a:pPr>
              <a:buNone/>
            </a:pPr>
            <a:r>
              <a:rPr lang="en-US" altLang="zh-CN" dirty="0" smtClean="0"/>
              <a:t>          </a:t>
            </a:r>
            <a:endParaRPr lang="zh-CN" alt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775220" y="1643050"/>
          <a:ext cx="2654300" cy="461962"/>
        </p:xfrm>
        <a:graphic>
          <a:graphicData uri="http://schemas.openxmlformats.org/presentationml/2006/ole">
            <p:oleObj spid="_x0000_s17410" name="公式" r:id="rId3" imgW="1180800" imgH="21564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928938" y="2759075"/>
          <a:ext cx="3538537" cy="598488"/>
        </p:xfrm>
        <a:graphic>
          <a:graphicData uri="http://schemas.openxmlformats.org/presentationml/2006/ole">
            <p:oleObj spid="_x0000_s17411" name="公式" r:id="rId4" imgW="15746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Missing Data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Compute two matrices                               to minimize: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sz="2000" dirty="0"/>
          </a:p>
          <a:p>
            <a:pPr>
              <a:buNone/>
            </a:pPr>
            <a:r>
              <a:rPr lang="en-US" altLang="zh-CN" dirty="0" smtClean="0"/>
              <a:t>          </a:t>
            </a:r>
            <a:endParaRPr lang="zh-CN" alt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775220" y="1643050"/>
          <a:ext cx="2654300" cy="461962"/>
        </p:xfrm>
        <a:graphic>
          <a:graphicData uri="http://schemas.openxmlformats.org/presentationml/2006/ole">
            <p:oleObj spid="_x0000_s21506" name="公式" r:id="rId3" imgW="1180800" imgH="215640" progId="Equation.3">
              <p:embed/>
            </p:oleObj>
          </a:graphicData>
        </a:graphic>
      </p:graphicFrame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857496"/>
            <a:ext cx="6203650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414</Words>
  <Application>Microsoft Office PowerPoint</Application>
  <PresentationFormat>全屏显示(4:3)</PresentationFormat>
  <Paragraphs>95</Paragraphs>
  <Slides>26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29" baseType="lpstr">
      <vt:lpstr>Office 主题</vt:lpstr>
      <vt:lpstr>公式</vt:lpstr>
      <vt:lpstr>Microsoft 公式 3.0</vt:lpstr>
      <vt:lpstr>Low-rank Matrix Factorization</vt:lpstr>
      <vt:lpstr>Related Papers</vt:lpstr>
      <vt:lpstr>Low-rank Matrix</vt:lpstr>
      <vt:lpstr>Why Low-rank?</vt:lpstr>
      <vt:lpstr>Why Low-rank?</vt:lpstr>
      <vt:lpstr>Why Low-rank?</vt:lpstr>
      <vt:lpstr>Low-rank Matrix Factorization</vt:lpstr>
      <vt:lpstr>Problem Statement</vt:lpstr>
      <vt:lpstr>Missing Data Problem</vt:lpstr>
      <vt:lpstr>Missing Data Problem</vt:lpstr>
      <vt:lpstr>Alternated Least Squares Algorithm</vt:lpstr>
      <vt:lpstr>Alternated Least Squares Algorithm</vt:lpstr>
      <vt:lpstr>Alternated Least Squares Algorithm</vt:lpstr>
      <vt:lpstr>Wiberg Algorithm</vt:lpstr>
      <vt:lpstr>Levenberg–Marquardt Algorithm</vt:lpstr>
      <vt:lpstr>Levenberg–Marquardt Algorithm</vt:lpstr>
      <vt:lpstr>Levenberg–Marquardt Algorithm</vt:lpstr>
      <vt:lpstr>Levenberg–Marquardt Algorithm</vt:lpstr>
      <vt:lpstr>ALS vs Wiberg</vt:lpstr>
      <vt:lpstr>Column Space Fitting Algorithm</vt:lpstr>
      <vt:lpstr>Column Space Fitting Algorithm</vt:lpstr>
      <vt:lpstr>Column Space Fitting Algorithm</vt:lpstr>
      <vt:lpstr>Column Space Fitting Algorithm</vt:lpstr>
      <vt:lpstr>Column Space Fitting Algorithm</vt:lpstr>
      <vt:lpstr>Column Space Fitting Algorithm</vt:lpstr>
      <vt:lpstr>幻灯片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低秩矩阵分解</dc:title>
  <dc:creator>songhongying</dc:creator>
  <cp:lastModifiedBy>songhongying</cp:lastModifiedBy>
  <cp:revision>172</cp:revision>
  <dcterms:created xsi:type="dcterms:W3CDTF">2014-09-14T11:32:49Z</dcterms:created>
  <dcterms:modified xsi:type="dcterms:W3CDTF">2014-09-15T06:11:45Z</dcterms:modified>
</cp:coreProperties>
</file>